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charts/chart1.xml" ContentType="application/vnd.openxmlformats-officedocument.drawingml.chart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minADE (m)</c:v>
                </c:pt>
              </c:strCache>
            </c:strRef>
          </c:tx>
          <c:spPr>
            <a:solidFill>
              <a:srgbClr val="4C72B0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Sheet1!$A$2:$A$6</c:f>
              <c:multiLvlStrCache>
                <c:ptCount val="5"/>
                <c:lvl>
                  <c:pt idx="0">
                    <c:v>UniAD</c:v>
                  </c:pt>
                  <c:pt idx="1">
                    <c:v>PnPNet</c:v>
                  </c:pt>
                  <c:pt idx="2">
                    <c:v>ViP3D</c:v>
                  </c:pt>
                  <c:pt idx="3">
                    <c:v>Const Vel</c:v>
                  </c:pt>
                  <c:pt idx="4">
                    <c:v>Const Pos</c:v>
                  </c:pt>
                </c:lvl>
              </c:multiLvlStrCache>
            </c:multiLvl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0.71</c:v>
                </c:pt>
                <c:pt idx="1">
                  <c:v>1.15</c:v>
                </c:pt>
                <c:pt idx="2">
                  <c:v>2.05</c:v>
                </c:pt>
                <c:pt idx="3">
                  <c:v>2.13</c:v>
                </c:pt>
                <c:pt idx="4">
                  <c:v>5.8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Method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noFill/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  <c:max val="6"/>
          <c:min val="0"/>
        </c:scaling>
        <c:delete val="0"/>
        <c:axPos val="l"/>
        <c:majorGridlines>
          <c:spPr>
            <a:ln w="12700" cap="flat">
              <a:solidFill>
                <a:srgbClr val="E0E7F1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minADE (m)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noFill/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>
</file>

<file path=ppt/media/image-1-1.png>
</file>

<file path=ppt/media/image-10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&#12304;517453676776078&#8224;L1363-L1379&#12305;" TargetMode="External"/><Relationship Id="rId1" Type="http://schemas.openxmlformats.org/officeDocument/2006/relationships/image" Target="../media/image-10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hyperlink" Target="&#12304;517453676776078&#8224;L12-L19&#12305;" TargetMode="External"/><Relationship Id="rId2" Type="http://schemas.openxmlformats.org/officeDocument/2006/relationships/hyperlink" Target="&#12304;517453676776078&#8224;L20-L24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hyperlink" Target="&#12304;517453676776078&#8224;L205-L249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hyperlink" Target="&#12304;517453676776078&#8224;L251-L274&#12305;" TargetMode="External"/><Relationship Id="rId2" Type="http://schemas.openxmlformats.org/officeDocument/2006/relationships/hyperlink" Target="&#12304;517453676776078&#8224;L275-L284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&#12304;517453676776078&#8224;L286-L296&#12305;" TargetMode="External"/><Relationship Id="rId3" Type="http://schemas.openxmlformats.org/officeDocument/2006/relationships/hyperlink" Target="&#12304;517453676776078&#8224;L304-L377&#12305;" TargetMode="External"/><Relationship Id="rId1" Type="http://schemas.openxmlformats.org/officeDocument/2006/relationships/image" Target="../media/image-6-1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hyperlink" Target="&#12304;517453676776078&#8224;L402-L421&#12305;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hyperlink" Target="&#12304;517453676776078&#8224;L503-L515&#12305;" TargetMode="External"/><Relationship Id="rId2" Type="http://schemas.openxmlformats.org/officeDocument/2006/relationships/hyperlink" Target="&#12304;517453676776078&#8224;L554-L561&#12305;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&#12304;517453676776078&#8224;L1020-L1034&#12305;" TargetMode="External"/><Relationship Id="rId3" Type="http://schemas.openxmlformats.org/officeDocument/2006/relationships/hyperlink" Target="&#12304;517453676776078&#8224;L1025-L1070&#12305;" TargetMode="External"/><Relationship Id="rId4" Type="http://schemas.openxmlformats.org/officeDocument/2006/relationships/hyperlink" Target="&#12304;517453676776078&#8224;L1030-L1142&#12305;" TargetMode="External"/><Relationship Id="rId1" Type="http://schemas.openxmlformats.org/officeDocument/2006/relationships/chart" Target="/ppt/charts/chart1.xm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elewah/Desktop/generator/cached_assets_used/title_backgroun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029200" y="514350"/>
            <a:ext cx="4114800" cy="4114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74320" y="1828800"/>
            <a:ext cx="457200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Planning-Oriented Autonomous Driving (UniAD)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274320" y="2926080"/>
            <a:ext cx="45720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i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Unified perception, prediction &amp; planning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274320" y="4480560"/>
            <a:ext cx="45720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July 26, 2025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Conclusion &amp; Future Work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65760" y="1645920"/>
            <a:ext cx="5303520" cy="1463040"/>
          </a:xfrm>
          <a:prstGeom prst="rect">
            <a:avLst/>
          </a:prstGeom>
          <a:solidFill>
            <a:srgbClr val="F5F9FD"/>
          </a:solidFill>
          <a:ln w="12700">
            <a:solidFill>
              <a:srgbClr val="D8E2F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11480" y="1737360"/>
            <a:ext cx="521208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spcAft>
                <a:spcPts val="360"/>
              </a:spcAft>
              <a:buNone/>
            </a:pPr>
            <a:r>
              <a:rPr lang="en-US" sz="1600" b="1" dirty="0">
                <a:solidFill>
                  <a:srgbClr val="030A18"/>
                </a:solidFill>
              </a:rPr>
              <a:t>Conclusion
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UniAD unifies perception and prediction tasks with a planning‑oriented philosophy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Query‑based design enables rich agent interactions and end‑to‑end optimisation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Extensive experiments show superior performance and improved safety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5760" y="3291840"/>
            <a:ext cx="5303520" cy="1463040"/>
          </a:xfrm>
          <a:prstGeom prst="rect">
            <a:avLst/>
          </a:prstGeom>
          <a:solidFill>
            <a:srgbClr val="F5F9FD"/>
          </a:solidFill>
          <a:ln w="12700">
            <a:solidFill>
              <a:srgbClr val="D8E2F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11480" y="3383280"/>
            <a:ext cx="521208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spcAft>
                <a:spcPts val="360"/>
              </a:spcAft>
              <a:buNone/>
            </a:pPr>
            <a:r>
              <a:rPr lang="en-US" sz="1600" b="1" dirty="0">
                <a:solidFill>
                  <a:srgbClr val="030A18"/>
                </a:solidFill>
              </a:rPr>
              <a:t>Future Work
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Develop lightweight variants suitable for deployment on resource‑constrained platforms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Integrate additional tasks such as depth estimation and behavior prediction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Explore more efficient coordination between modules</a:t>
            </a:r>
            <a:endParaRPr lang="en-US" sz="1600" dirty="0"/>
          </a:p>
        </p:txBody>
      </p:sp>
      <p:pic>
        <p:nvPicPr>
          <p:cNvPr id="7" name="Image 0" descr="/home/elewah/Desktop/generator/cached_assets_used/planning_network.png">    </p:cNvPr>
          <p:cNvPicPr>
            <a:picLocks noChangeAspect="1"/>
          </p:cNvPicPr>
          <p:nvPr/>
        </p:nvPicPr>
        <p:blipFill>
          <a:blip r:embed="rId1"/>
          <a:srcRect l="0" r="0" t="26190" b="26190"/>
          <a:stretch/>
        </p:blipFill>
        <p:spPr>
          <a:xfrm>
            <a:off x="5852160" y="1920240"/>
            <a:ext cx="3200400" cy="228600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274320" y="4777740"/>
            <a:ext cx="85953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[14]</a:t>
            </a:r>
            <a:endParaRPr lang="en-US" sz="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Outline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1097280"/>
            <a:ext cx="8595360" cy="3200400"/>
          </a:xfrm>
          <a:prstGeom prst="rect">
            <a:avLst/>
          </a:prstGeom>
          <a:solidFill>
            <a:srgbClr val="F3F6FA"/>
          </a:solidFill>
          <a:ln w="12700">
            <a:solidFill>
              <a:srgbClr val="DDE4E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280160"/>
            <a:ext cx="82296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Introduction &amp; Motivation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UniAD Methodology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Perception: Tracking &amp; Mapping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Prediction: Motion Forecasting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Prediction: Occupancy Prediction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Planning &amp; Learning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Experiments &amp; Results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Conclusion &amp; Future Work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Introduction &amp; Motivation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74320" y="1554480"/>
            <a:ext cx="2651760" cy="2011680"/>
          </a:xfrm>
          <a:prstGeom prst="roundRect">
            <a:avLst>
              <a:gd name="adj" fmla="val 3636"/>
            </a:avLst>
          </a:prstGeom>
          <a:solidFill>
            <a:srgbClr val="E8F0FC"/>
          </a:solidFill>
          <a:ln w="12700">
            <a:solidFill>
              <a:srgbClr val="B0C6DE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5760" y="1645920"/>
            <a:ext cx="2468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Standalone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65760" y="2057400"/>
            <a:ext cx="24688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Independent models for perception, prediction &amp; planning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365760" y="2560320"/>
            <a:ext cx="246888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i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Error accumulation &amp; misalignment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3291840" y="1554480"/>
            <a:ext cx="2651760" cy="2011680"/>
          </a:xfrm>
          <a:prstGeom prst="roundRect">
            <a:avLst>
              <a:gd name="adj" fmla="val 3636"/>
            </a:avLst>
          </a:prstGeom>
          <a:solidFill>
            <a:srgbClr val="DCEBF5"/>
          </a:solidFill>
          <a:ln w="12700">
            <a:solidFill>
              <a:srgbClr val="B0C6DE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3383280" y="1645920"/>
            <a:ext cx="2468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Multi‑Task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383280" y="2057400"/>
            <a:ext cx="24688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Shared backbone with multiple task-specific heads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3383280" y="2560320"/>
            <a:ext cx="246888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i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Negative transfer across tasks</a:t>
            </a:r>
            <a:endParaRPr lang="en-US" sz="1200" dirty="0"/>
          </a:p>
        </p:txBody>
      </p:sp>
      <p:sp>
        <p:nvSpPr>
          <p:cNvPr id="11" name="Shape 9"/>
          <p:cNvSpPr/>
          <p:nvPr/>
        </p:nvSpPr>
        <p:spPr>
          <a:xfrm>
            <a:off x="6309360" y="1554480"/>
            <a:ext cx="2651760" cy="2011680"/>
          </a:xfrm>
          <a:prstGeom prst="roundRect">
            <a:avLst>
              <a:gd name="adj" fmla="val 3636"/>
            </a:avLst>
          </a:prstGeom>
          <a:solidFill>
            <a:srgbClr val="CFE4FA"/>
          </a:solidFill>
          <a:ln w="12700">
            <a:solidFill>
              <a:srgbClr val="B0C6DE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400800" y="1645920"/>
            <a:ext cx="24688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Planning‑Oriented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400800" y="2057400"/>
            <a:ext cx="24688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Unified system driven by planning goal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6400800" y="2560320"/>
            <a:ext cx="246888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i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Queries connect modules &amp; reduce errors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57200" y="3749040"/>
            <a:ext cx="850392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Modern autonomous driving pipelines are often modular, leading to error accumulation across perception, prediction and planning.</a:t>
            </a:r>
            <a:pPr algn="l"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 UniAD seeks to prioritize planning by revisiting preceding tasks and ensuring that all components contribute towards the ultimate goal.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274320" y="4777740"/>
            <a:ext cx="85953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[1]</a:t>
            </a:r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UniAD Methodology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20040" y="2194560"/>
            <a:ext cx="1097280" cy="548640"/>
          </a:xfrm>
          <a:prstGeom prst="roundRect">
            <a:avLst>
              <a:gd name="adj" fmla="val 10000"/>
            </a:avLst>
          </a:prstGeom>
          <a:solidFill>
            <a:srgbClr val="E0ECF8"/>
          </a:solidFill>
          <a:ln w="12700">
            <a:solidFill>
              <a:srgbClr val="A7C4E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365760" y="2359152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Multi‑Camera Input</a:t>
            </a:r>
            <a:endParaRPr lang="en-US" sz="1000" dirty="0"/>
          </a:p>
        </p:txBody>
      </p:sp>
      <p:sp>
        <p:nvSpPr>
          <p:cNvPr id="5" name="Shape 3"/>
          <p:cNvSpPr/>
          <p:nvPr/>
        </p:nvSpPr>
        <p:spPr>
          <a:xfrm>
            <a:off x="1417320" y="2404872"/>
            <a:ext cx="118872" cy="91440"/>
          </a:xfrm>
          <a:prstGeom prst="rightArrow">
            <a:avLst/>
          </a:prstGeom>
          <a:solidFill>
            <a:srgbClr val="6C91C2"/>
          </a:solidFill>
          <a:ln w="12700">
            <a:solidFill>
              <a:srgbClr val="6C91C2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554480" y="2194560"/>
            <a:ext cx="1097280" cy="548640"/>
          </a:xfrm>
          <a:prstGeom prst="roundRect">
            <a:avLst>
              <a:gd name="adj" fmla="val 10000"/>
            </a:avLst>
          </a:prstGeom>
          <a:solidFill>
            <a:srgbClr val="F0F5FC"/>
          </a:solidFill>
          <a:ln w="12700">
            <a:solidFill>
              <a:srgbClr val="A7C4E2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600200" y="2359152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BEV Encoder</a:t>
            </a:r>
            <a:endParaRPr lang="en-US" sz="1000" dirty="0"/>
          </a:p>
        </p:txBody>
      </p:sp>
      <p:sp>
        <p:nvSpPr>
          <p:cNvPr id="8" name="Shape 6"/>
          <p:cNvSpPr/>
          <p:nvPr/>
        </p:nvSpPr>
        <p:spPr>
          <a:xfrm>
            <a:off x="2651760" y="2404872"/>
            <a:ext cx="118872" cy="91440"/>
          </a:xfrm>
          <a:prstGeom prst="rightArrow">
            <a:avLst/>
          </a:prstGeom>
          <a:solidFill>
            <a:srgbClr val="6C91C2"/>
          </a:solidFill>
          <a:ln w="12700">
            <a:solidFill>
              <a:srgbClr val="6C91C2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2788920" y="2194560"/>
            <a:ext cx="1097280" cy="548640"/>
          </a:xfrm>
          <a:prstGeom prst="roundRect">
            <a:avLst>
              <a:gd name="adj" fmla="val 10000"/>
            </a:avLst>
          </a:prstGeom>
          <a:solidFill>
            <a:srgbClr val="E0ECF8"/>
          </a:solidFill>
          <a:ln w="12700">
            <a:solidFill>
              <a:srgbClr val="A7C4E2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834640" y="2359152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TrackFormer</a:t>
            </a:r>
            <a:endParaRPr lang="en-US" sz="1000" dirty="0"/>
          </a:p>
        </p:txBody>
      </p:sp>
      <p:sp>
        <p:nvSpPr>
          <p:cNvPr id="11" name="Shape 9"/>
          <p:cNvSpPr/>
          <p:nvPr/>
        </p:nvSpPr>
        <p:spPr>
          <a:xfrm>
            <a:off x="3886200" y="2404872"/>
            <a:ext cx="118872" cy="91440"/>
          </a:xfrm>
          <a:prstGeom prst="rightArrow">
            <a:avLst/>
          </a:prstGeom>
          <a:solidFill>
            <a:srgbClr val="6C91C2"/>
          </a:solidFill>
          <a:ln w="12700">
            <a:solidFill>
              <a:srgbClr val="6C91C2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4023360" y="2194560"/>
            <a:ext cx="1097280" cy="548640"/>
          </a:xfrm>
          <a:prstGeom prst="roundRect">
            <a:avLst>
              <a:gd name="adj" fmla="val 10000"/>
            </a:avLst>
          </a:prstGeom>
          <a:solidFill>
            <a:srgbClr val="F0F5FC"/>
          </a:solidFill>
          <a:ln w="12700">
            <a:solidFill>
              <a:srgbClr val="A7C4E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069080" y="2359152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MapFormer</a:t>
            </a:r>
            <a:endParaRPr lang="en-US" sz="1000" dirty="0"/>
          </a:p>
        </p:txBody>
      </p:sp>
      <p:sp>
        <p:nvSpPr>
          <p:cNvPr id="14" name="Shape 12"/>
          <p:cNvSpPr/>
          <p:nvPr/>
        </p:nvSpPr>
        <p:spPr>
          <a:xfrm>
            <a:off x="5120640" y="2404872"/>
            <a:ext cx="118872" cy="91440"/>
          </a:xfrm>
          <a:prstGeom prst="rightArrow">
            <a:avLst/>
          </a:prstGeom>
          <a:solidFill>
            <a:srgbClr val="6C91C2"/>
          </a:solidFill>
          <a:ln w="12700">
            <a:solidFill>
              <a:srgbClr val="6C91C2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5257800" y="2194560"/>
            <a:ext cx="1097280" cy="548640"/>
          </a:xfrm>
          <a:prstGeom prst="roundRect">
            <a:avLst>
              <a:gd name="adj" fmla="val 10000"/>
            </a:avLst>
          </a:prstGeom>
          <a:solidFill>
            <a:srgbClr val="E0ECF8"/>
          </a:solidFill>
          <a:ln w="12700">
            <a:solidFill>
              <a:srgbClr val="A7C4E2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5303520" y="2359152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MotionFormer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6355080" y="2404872"/>
            <a:ext cx="118872" cy="91440"/>
          </a:xfrm>
          <a:prstGeom prst="rightArrow">
            <a:avLst/>
          </a:prstGeom>
          <a:solidFill>
            <a:srgbClr val="6C91C2"/>
          </a:solidFill>
          <a:ln w="12700">
            <a:solidFill>
              <a:srgbClr val="6C91C2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492240" y="2194560"/>
            <a:ext cx="1097280" cy="548640"/>
          </a:xfrm>
          <a:prstGeom prst="roundRect">
            <a:avLst>
              <a:gd name="adj" fmla="val 10000"/>
            </a:avLst>
          </a:prstGeom>
          <a:solidFill>
            <a:srgbClr val="F0F5FC"/>
          </a:solidFill>
          <a:ln w="12700">
            <a:solidFill>
              <a:srgbClr val="A7C4E2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6537960" y="2359152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OccFormer</a:t>
            </a:r>
            <a:endParaRPr lang="en-US" sz="1000" dirty="0"/>
          </a:p>
        </p:txBody>
      </p:sp>
      <p:sp>
        <p:nvSpPr>
          <p:cNvPr id="20" name="Shape 18"/>
          <p:cNvSpPr/>
          <p:nvPr/>
        </p:nvSpPr>
        <p:spPr>
          <a:xfrm>
            <a:off x="7589520" y="2404872"/>
            <a:ext cx="118872" cy="91440"/>
          </a:xfrm>
          <a:prstGeom prst="rightArrow">
            <a:avLst/>
          </a:prstGeom>
          <a:solidFill>
            <a:srgbClr val="6C91C2"/>
          </a:solidFill>
          <a:ln w="12700">
            <a:solidFill>
              <a:srgbClr val="6C91C2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726680" y="2194560"/>
            <a:ext cx="1097280" cy="548640"/>
          </a:xfrm>
          <a:prstGeom prst="roundRect">
            <a:avLst>
              <a:gd name="adj" fmla="val 10000"/>
            </a:avLst>
          </a:prstGeom>
          <a:solidFill>
            <a:srgbClr val="E0ECF8"/>
          </a:solidFill>
          <a:ln w="12700">
            <a:solidFill>
              <a:srgbClr val="A7C4E2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772400" y="2359152"/>
            <a:ext cx="10058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Planner</a:t>
            </a:r>
            <a:endParaRPr lang="en-US" sz="1000" dirty="0"/>
          </a:p>
        </p:txBody>
      </p:sp>
      <p:sp>
        <p:nvSpPr>
          <p:cNvPr id="23" name="Text 21"/>
          <p:cNvSpPr/>
          <p:nvPr/>
        </p:nvSpPr>
        <p:spPr>
          <a:xfrm>
            <a:off x="457200" y="3017520"/>
            <a:ext cx="841248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BEV features are extracted from multi‑camera images and fed into transformer‑based modules.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 TrackFormer detects, tracks and represents agents (including the ego vehicle).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 MapFormer abstracts lanes, dividers &amp; crossings to assist motion forecasting.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 MotionFormer predicts multi‑agent trajectories, OccFormer forecasts future occupancy, and the Planner produces a safe trajectory.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274320" y="4777740"/>
            <a:ext cx="85953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[3]</a:t>
            </a:r>
            <a:endParaRPr lang="en-US" sz="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Perception: Tracking &amp; Mapping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65760" y="1554480"/>
            <a:ext cx="4023360" cy="2377440"/>
          </a:xfrm>
          <a:prstGeom prst="rect">
            <a:avLst/>
          </a:prstGeom>
          <a:solidFill>
            <a:srgbClr val="F5F9FD"/>
          </a:solidFill>
          <a:ln w="12700">
            <a:solidFill>
              <a:srgbClr val="D8E2F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11480" y="1645920"/>
            <a:ext cx="393192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spcAft>
                <a:spcPts val="360"/>
              </a:spcAft>
              <a:buNone/>
            </a:pPr>
            <a:r>
              <a:rPr lang="en-US" sz="1600" b="1" dirty="0">
                <a:solidFill>
                  <a:srgbClr val="030A18"/>
                </a:solidFill>
              </a:rPr>
              <a:t>TrackFormer
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Joint detection and multi‑object tracking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Introduces separate detection and track queries for newborn and existing agents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Self‑attention across frames aggregates temporal information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Includes an ego‑vehicle query to explicitly model the self‑driving car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754880" y="1554480"/>
            <a:ext cx="4023360" cy="2377440"/>
          </a:xfrm>
          <a:prstGeom prst="rect">
            <a:avLst/>
          </a:prstGeom>
          <a:solidFill>
            <a:srgbClr val="F5F9FD"/>
          </a:solidFill>
          <a:ln w="12700">
            <a:solidFill>
              <a:srgbClr val="D8E2F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800600" y="1645920"/>
            <a:ext cx="393192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spcAft>
                <a:spcPts val="360"/>
              </a:spcAft>
              <a:buNone/>
            </a:pPr>
            <a:r>
              <a:rPr lang="en-US" sz="1600" b="1" dirty="0">
                <a:solidFill>
                  <a:srgbClr val="030A18"/>
                </a:solidFill>
              </a:rPr>
              <a:t>MapFormer
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Panoptic segmentation of lanes, dividers &amp; crossings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Sparse map queries encode location &amp; structure knowledge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Outputs only the updated queries to MotionFormer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74320" y="4777740"/>
            <a:ext cx="85953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[4]</a:t>
            </a:r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[5]</a:t>
            </a:r>
            <a:endParaRPr lang="en-US" sz="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Prediction: Motion Forecasting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65760" y="1554480"/>
            <a:ext cx="5029200" cy="2560320"/>
          </a:xfrm>
          <a:prstGeom prst="rect">
            <a:avLst/>
          </a:prstGeom>
          <a:solidFill>
            <a:srgbClr val="F6FAFF"/>
          </a:solidFill>
          <a:ln w="12700">
            <a:solidFill>
              <a:srgbClr val="D0E1F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11480" y="1645920"/>
            <a:ext cx="4937760" cy="2468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spcAft>
                <a:spcPts val="360"/>
              </a:spcAft>
              <a:buNone/>
            </a:pPr>
            <a:r>
              <a:rPr lang="en-US" sz="1600" b="1" dirty="0">
                <a:solidFill>
                  <a:srgbClr val="030A18"/>
                </a:solidFill>
              </a:rPr>
              <a:t>MotionFormer
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Consumes queries from TrackFormer (agents) &amp; MapFormer (static map) to predict multi‑modal trajectories for all agents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Single forward pass saves computational cost by operating in a scene‑centric manner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Captures agent–agent, agent–map &amp; agent–goal interactions via multi‑head cross/self‑attention and deformable attention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Incorporates anchors &amp; non‑linear smoothing to produce physically plausible trajectories</a:t>
            </a:r>
            <a:endParaRPr lang="en-US" sz="1600" dirty="0"/>
          </a:p>
        </p:txBody>
      </p:sp>
      <p:pic>
        <p:nvPicPr>
          <p:cNvPr id="5" name="Image 0" descr="/home/elewah/Desktop/generator/cached_assets_used/planning_network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07480" y="1737360"/>
            <a:ext cx="1524000" cy="22860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74320" y="4777740"/>
            <a:ext cx="85953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[6]</a:t>
            </a:r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[7]</a:t>
            </a:r>
            <a:endParaRPr lang="en-US" sz="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Prediction: Occupancy Prediction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65760" y="1554480"/>
            <a:ext cx="5303520" cy="2560320"/>
          </a:xfrm>
          <a:prstGeom prst="rect">
            <a:avLst/>
          </a:prstGeom>
          <a:solidFill>
            <a:srgbClr val="F8FBFF"/>
          </a:solidFill>
          <a:ln w="12700">
            <a:solidFill>
              <a:srgbClr val="D7E5F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11480" y="1645920"/>
            <a:ext cx="5212080" cy="2468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spcAft>
                <a:spcPts val="360"/>
              </a:spcAft>
              <a:buNone/>
            </a:pPr>
            <a:r>
              <a:rPr lang="en-US" sz="1600" b="1" dirty="0">
                <a:solidFill>
                  <a:srgbClr val="030A18"/>
                </a:solidFill>
              </a:rPr>
              <a:t>OccFormer
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Occupancy grid represents future occupancy of each BEV cell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Prior RNN‑based methods compress features and require hand‑crafted post‑processing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OccFormer fuses scene‑level and agent‑level semantics using attention and predicts instance‑wise occupancy via matrix multiplication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Sequential blocks unroll future horizons with pixel‑agent interaction for dense prediction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6400800" y="18288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858000" y="18288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315200" y="18288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772400" y="18288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6400800" y="22860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6858000" y="22860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315200" y="22860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772400" y="22860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400800" y="27432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858000" y="27432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7315200" y="27432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772400" y="27432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6400800" y="32004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858000" y="32004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315200" y="32004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772400" y="3200400"/>
            <a:ext cx="457200" cy="457200"/>
          </a:xfrm>
          <a:prstGeom prst="rect">
            <a:avLst/>
          </a:prstGeom>
          <a:solidFill>
            <a:srgbClr val="EAF2FC"/>
          </a:solidFill>
          <a:ln w="12700">
            <a:solidFill>
              <a:srgbClr val="B9D2ED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315200" y="2286000"/>
            <a:ext cx="457200" cy="457200"/>
          </a:xfrm>
          <a:prstGeom prst="rect">
            <a:avLst/>
          </a:prstGeom>
          <a:solidFill>
            <a:srgbClr val="6C91C2"/>
          </a:solidFill>
          <a:ln w="12700">
            <a:solidFill>
              <a:srgbClr val="6C91C2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6858000" y="2743200"/>
            <a:ext cx="457200" cy="457200"/>
          </a:xfrm>
          <a:prstGeom prst="rect">
            <a:avLst/>
          </a:prstGeom>
          <a:solidFill>
            <a:srgbClr val="6C91C2"/>
          </a:solidFill>
          <a:ln w="12700">
            <a:solidFill>
              <a:srgbClr val="6C91C2"/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7772400" y="3200400"/>
            <a:ext cx="457200" cy="457200"/>
          </a:xfrm>
          <a:prstGeom prst="rect">
            <a:avLst/>
          </a:prstGeom>
          <a:solidFill>
            <a:srgbClr val="6C91C2"/>
          </a:solidFill>
          <a:ln w="12700">
            <a:solidFill>
              <a:srgbClr val="6C91C2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274320" y="4777740"/>
            <a:ext cx="85953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[8]</a:t>
            </a:r>
            <a:endParaRPr lang="en-US" sz="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Planning &amp; Learning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365760" y="1554480"/>
            <a:ext cx="4114800" cy="2377440"/>
          </a:xfrm>
          <a:prstGeom prst="rect">
            <a:avLst/>
          </a:prstGeom>
          <a:solidFill>
            <a:srgbClr val="F7FAFD"/>
          </a:solidFill>
          <a:ln w="12700">
            <a:solidFill>
              <a:srgbClr val="D2E0F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11480" y="1645920"/>
            <a:ext cx="402336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spcAft>
                <a:spcPts val="360"/>
              </a:spcAft>
              <a:buNone/>
            </a:pPr>
            <a:r>
              <a:rPr lang="en-US" sz="1600" b="1" dirty="0">
                <a:solidFill>
                  <a:srgbClr val="030A18"/>
                </a:solidFill>
              </a:rPr>
              <a:t>Planner
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Combines navigation commands (left, right, forward) with the ego‑vehicle query to form a plan query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Attends to BEV features to produce future waypoints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Uses Newton’s method to adjust the trajectory and avoid collisions based on occupancy predictions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754880" y="1554480"/>
            <a:ext cx="4114800" cy="2377440"/>
          </a:xfrm>
          <a:prstGeom prst="rect">
            <a:avLst/>
          </a:prstGeom>
          <a:solidFill>
            <a:srgbClr val="F7FAFD"/>
          </a:solidFill>
          <a:ln w="12700">
            <a:solidFill>
              <a:srgbClr val="D2E0F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800600" y="1645920"/>
            <a:ext cx="402336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spcAft>
                <a:spcPts val="360"/>
              </a:spcAft>
              <a:buNone/>
            </a:pPr>
            <a:r>
              <a:rPr lang="en-US" sz="1600" b="1" dirty="0">
                <a:solidFill>
                  <a:srgbClr val="030A18"/>
                </a:solidFill>
              </a:rPr>
              <a:t>Learning Strategy
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Two‑stage training: jointly train perception modules (tracking &amp; mapping), then train all modules end‑to‑end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Bipartite matching reuses assignments across tasks to maintain consistent agent identity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74320" y="4777740"/>
            <a:ext cx="85953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[9]</a:t>
            </a:r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[10]</a:t>
            </a:r>
            <a:endParaRPr lang="en-US" sz="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Experiments &amp; Results</a:t>
            </a:r>
            <a:endParaRPr lang="en-US" sz="2400" dirty="0"/>
          </a:p>
        </p:txBody>
      </p:sp>
      <p:graphicFrame>
        <p:nvGraphicFramePr>
          <p:cNvPr id="3" name="Chart 0" descr=""/>
          <p:cNvGraphicFramePr/>
          <p:nvPr/>
        </p:nvGraphicFramePr>
        <p:xfrm>
          <a:off x="365760" y="1828800"/>
          <a:ext cx="5029200" cy="228600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4" name="Shape 1"/>
          <p:cNvSpPr/>
          <p:nvPr/>
        </p:nvSpPr>
        <p:spPr>
          <a:xfrm>
            <a:off x="5669280" y="1737360"/>
            <a:ext cx="3383280" cy="2377440"/>
          </a:xfrm>
          <a:prstGeom prst="rect">
            <a:avLst/>
          </a:prstGeom>
          <a:solidFill>
            <a:srgbClr val="F5F9FD"/>
          </a:solidFill>
          <a:ln w="12700">
            <a:solidFill>
              <a:srgbClr val="D8E2F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715000" y="1828800"/>
            <a:ext cx="329184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spcAft>
                <a:spcPts val="360"/>
              </a:spcAft>
              <a:buNone/>
            </a:pPr>
            <a:r>
              <a:rPr lang="en-US" sz="1600" b="1" dirty="0">
                <a:solidFill>
                  <a:srgbClr val="030A18"/>
                </a:solidFill>
              </a:rPr>
              <a:t>Key Findings
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Reduces motion prediction error by 38.3% vs PnPNet and 65.4% vs ViP3D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Improves occupancy IoU‑near by +4.0 and +2.0 compared to FIERY and BEVerse</a:t>
            </a:r>
            <a:endParaRPr lang="en-US" sz="16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Cuts planning L2 error &amp; collision rate by over 50% compared to ST‑P3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74320" y="4777740"/>
            <a:ext cx="85953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[11]</a:t>
            </a:r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[12]</a:t>
            </a:r>
            <a:pPr indent="0" marL="0">
              <a:buNone/>
            </a:pPr>
            <a:r>
              <a:rPr lang="en-US" sz="600" u="sng" dirty="0">
                <a:solidFill>
                  <a:srgbClr val="030A18"/>
                </a:solidFill>
                <a:hlinkClick r:id="rId4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[13]</a:t>
            </a:r>
            <a:endParaRPr lang="en-US" sz="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2025-07-27T03:07:19Z</dcterms:created>
  <dcterms:modified xsi:type="dcterms:W3CDTF">2025-07-27T03:07:19Z</dcterms:modified>
</cp:coreProperties>
</file>